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sldIdLst>
    <p:sldId id="256" r:id="rId2"/>
    <p:sldId id="258" r:id="rId3"/>
    <p:sldId id="263" r:id="rId4"/>
    <p:sldId id="289" r:id="rId5"/>
    <p:sldId id="268" r:id="rId6"/>
    <p:sldId id="281" r:id="rId7"/>
    <p:sldId id="287" r:id="rId8"/>
    <p:sldId id="288" r:id="rId9"/>
    <p:sldId id="278" r:id="rId10"/>
    <p:sldId id="266" r:id="rId11"/>
    <p:sldId id="291" r:id="rId12"/>
    <p:sldId id="292" r:id="rId13"/>
    <p:sldId id="259" r:id="rId14"/>
    <p:sldId id="267" r:id="rId15"/>
    <p:sldId id="260" r:id="rId16"/>
    <p:sldId id="264" r:id="rId17"/>
    <p:sldId id="270" r:id="rId18"/>
    <p:sldId id="274" r:id="rId19"/>
    <p:sldId id="275" r:id="rId20"/>
    <p:sldId id="276" r:id="rId21"/>
    <p:sldId id="277" r:id="rId22"/>
    <p:sldId id="271" r:id="rId23"/>
    <p:sldId id="272" r:id="rId24"/>
    <p:sldId id="280" r:id="rId25"/>
    <p:sldId id="283" r:id="rId26"/>
    <p:sldId id="282" r:id="rId27"/>
    <p:sldId id="261" r:id="rId28"/>
    <p:sldId id="262" r:id="rId29"/>
    <p:sldId id="290" r:id="rId30"/>
    <p:sldId id="279"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6283" autoAdjust="0"/>
  </p:normalViewPr>
  <p:slideViewPr>
    <p:cSldViewPr snapToGrid="0">
      <p:cViewPr varScale="1">
        <p:scale>
          <a:sx n="75" d="100"/>
          <a:sy n="75" d="100"/>
        </p:scale>
        <p:origin x="11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1943 Abraham Maslow proposed the theory of the human the hierarchy of needs (on the left). The gist is that humans have basic life needs that much be met before other, more advanced needs can be met. Maslow’s theory states that humans</a:t>
            </a:r>
            <a:r>
              <a:rPr lang="en-US" baseline="0" dirty="0" smtClean="0"/>
              <a:t> flourish when the top tier of their needs are met.</a:t>
            </a:r>
            <a:endParaRPr lang="en-US" dirty="0" smtClean="0"/>
          </a:p>
          <a:p>
            <a:endParaRPr lang="en-US" dirty="0" smtClean="0"/>
          </a:p>
          <a:p>
            <a:r>
              <a:rPr lang="en-US" dirty="0" smtClean="0"/>
              <a:t>Aaron Walter</a:t>
            </a:r>
            <a:r>
              <a:rPr lang="en-US" baseline="0" dirty="0" smtClean="0"/>
              <a:t> suggests that users of software operate in a very similar hierarchy of needs, which I’ve slightly modified on the right.</a:t>
            </a:r>
          </a:p>
          <a:p>
            <a:pPr marL="228600" indent="-228600">
              <a:buFont typeface="+mj-lt"/>
              <a:buAutoNum type="arabicPeriod"/>
            </a:pPr>
            <a:r>
              <a:rPr lang="en-US" baseline="0" dirty="0" smtClean="0"/>
              <a:t>Software a user interacts with must first and foremost be functional – they must solve a problem.</a:t>
            </a:r>
          </a:p>
          <a:p>
            <a:pPr marL="228600" indent="-228600">
              <a:buFont typeface="+mj-lt"/>
              <a:buAutoNum type="arabicPeriod"/>
            </a:pPr>
            <a:r>
              <a:rPr lang="en-US" baseline="0" dirty="0" smtClean="0"/>
              <a:t>Next, they need to be reliable. We all remember the twitter fail whale and the pain that caused us.</a:t>
            </a:r>
          </a:p>
          <a:p>
            <a:pPr marL="228600" indent="-228600">
              <a:buFont typeface="+mj-lt"/>
              <a:buAutoNum type="arabicPeriod"/>
            </a:pPr>
            <a:r>
              <a:rPr lang="en-US" baseline="0" dirty="0" smtClean="0"/>
              <a:t>The interface then needs to be useable. Useable interfaces are easy to learn, easy to use and easy to remember.</a:t>
            </a:r>
          </a:p>
          <a:p>
            <a:pPr marL="228600" indent="-228600">
              <a:buFont typeface="+mj-lt"/>
              <a:buAutoNum type="arabicPeriod"/>
            </a:pPr>
            <a:r>
              <a:rPr lang="en-US" baseline="0" dirty="0" smtClean="0"/>
              <a:t>Once useable, they need to be “</a:t>
            </a:r>
            <a:r>
              <a:rPr lang="en-US" baseline="0" dirty="0" err="1" smtClean="0"/>
              <a:t>performant</a:t>
            </a:r>
            <a:r>
              <a:rPr lang="en-US" baseline="0" dirty="0" smtClean="0"/>
              <a:t>”, which is not really a word but very commonly used anyways. Once </a:t>
            </a:r>
            <a:r>
              <a:rPr lang="en-US" baseline="0" dirty="0" err="1" smtClean="0"/>
              <a:t>performant</a:t>
            </a:r>
            <a:r>
              <a:rPr lang="en-US" baseline="0" dirty="0" smtClean="0"/>
              <a:t> your users will deem your software as</a:t>
            </a:r>
          </a:p>
          <a:p>
            <a:pPr marL="228600" indent="-228600">
              <a:buFont typeface="+mj-lt"/>
              <a:buAutoNum type="arabicPeriod"/>
            </a:pPr>
            <a:r>
              <a:rPr lang="en-US" baseline="0" dirty="0" smtClean="0"/>
              <a:t>PLEASURABLE!</a:t>
            </a:r>
          </a:p>
          <a:p>
            <a:pPr marL="0" indent="0">
              <a:buFont typeface="+mj-lt"/>
              <a:buNone/>
            </a:pPr>
            <a:endParaRPr lang="en-US" baseline="0" dirty="0" smtClean="0"/>
          </a:p>
          <a:p>
            <a:pPr marL="0" indent="0">
              <a:buFont typeface="+mj-lt"/>
              <a:buNone/>
            </a:pPr>
            <a:r>
              <a:rPr lang="en-US" baseline="0" dirty="0" smtClean="0"/>
              <a:t>Performance profiling actually plays a role in two of these steps:</a:t>
            </a:r>
          </a:p>
          <a:p>
            <a:pPr marL="0" indent="0">
              <a:buFont typeface="+mj-lt"/>
              <a:buNone/>
            </a:pPr>
            <a:r>
              <a:rPr lang="en-US" baseline="0" dirty="0" smtClean="0"/>
              <a:t>Of course, performance profilers help us to identify non-</a:t>
            </a:r>
            <a:r>
              <a:rPr lang="en-US" baseline="0" dirty="0" err="1" smtClean="0"/>
              <a:t>performant</a:t>
            </a:r>
            <a:r>
              <a:rPr lang="en-US" baseline="0" dirty="0" smtClean="0"/>
              <a:t> code near the top of the hierarchy, but performance profilers can also help us to create reliable software too – especially in web development where non-</a:t>
            </a:r>
            <a:r>
              <a:rPr lang="en-US" baseline="0" dirty="0" err="1" smtClean="0"/>
              <a:t>performant</a:t>
            </a:r>
            <a:r>
              <a:rPr lang="en-US" baseline="0" dirty="0" smtClean="0"/>
              <a:t> code can impact the number of concurrent users accessing your service/site at any given time.</a:t>
            </a:r>
          </a:p>
          <a:p>
            <a:pPr marL="0" indent="0">
              <a:buFont typeface="+mj-lt"/>
              <a:buNone/>
            </a:pPr>
            <a:endParaRPr lang="en-US" baseline="0" dirty="0" smtClean="0"/>
          </a:p>
          <a:p>
            <a:pPr marL="0" indent="0">
              <a:buFont typeface="+mj-lt"/>
              <a:buNone/>
            </a:pPr>
            <a:r>
              <a:rPr lang="en-US"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baseline="0" dirty="0" err="1" smtClean="0"/>
              <a:t>performant</a:t>
            </a:r>
            <a:r>
              <a:rPr lang="en-US" baseline="0" dirty="0" smtClean="0"/>
              <a:t>, study after study shows that fast has to be a feature.</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computation is part of USE IT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x.width</a:t>
            </a:r>
            <a:r>
              <a:rPr lang="en-US" dirty="0" smtClean="0"/>
              <a:t> += 30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4051153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Platform Stability</a:t>
            </a:r>
          </a:p>
          <a:p>
            <a:pPr marL="171450" indent="-171450">
              <a:buFont typeface="Arial" pitchFamily="34" charset="0"/>
              <a:buChar char="•"/>
            </a:pPr>
            <a:r>
              <a:rPr lang="en-US" b="0" dirty="0" smtClean="0"/>
              <a:t>Maintain details of platform,</a:t>
            </a:r>
            <a:r>
              <a:rPr lang="en-US" b="0" baseline="0" dirty="0" smtClean="0"/>
              <a:t> IE: version of application, database, OS, hardware </a:t>
            </a:r>
            <a:r>
              <a:rPr lang="en-US" b="0" baseline="0" dirty="0" err="1" smtClean="0"/>
              <a:t>config</a:t>
            </a:r>
            <a:r>
              <a:rPr lang="en-US" b="0" baseline="0" dirty="0" smtClean="0"/>
              <a:t>, etc.</a:t>
            </a:r>
          </a:p>
          <a:p>
            <a:pPr marL="171450" indent="-171450">
              <a:buFont typeface="Arial" pitchFamily="34" charset="0"/>
              <a:buChar char="•"/>
            </a:pPr>
            <a:r>
              <a:rPr lang="en-US" b="0" baseline="0" dirty="0" smtClean="0"/>
              <a:t>This is important for comparing change over time. Can’t compare if the underlying platform has changed.</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Environment Neutrality</a:t>
            </a:r>
          </a:p>
          <a:p>
            <a:pPr marL="171450" indent="-171450">
              <a:buFont typeface="Arial" pitchFamily="34" charset="0"/>
              <a:buChar char="•"/>
            </a:pPr>
            <a:r>
              <a:rPr lang="en-US" b="0" baseline="0" dirty="0" smtClean="0"/>
              <a:t>Reduce or remove any outside factors that could affect profile runs like timed/</a:t>
            </a:r>
            <a:r>
              <a:rPr lang="en-US" b="0" baseline="0" dirty="0" err="1" smtClean="0"/>
              <a:t>cron</a:t>
            </a:r>
            <a:r>
              <a:rPr lang="en-US" b="0" baseline="0" dirty="0" smtClean="0"/>
              <a:t> jobs/services, any primed caches, anti-virus software, other profilers (</a:t>
            </a:r>
            <a:r>
              <a:rPr lang="en-US" b="0" baseline="0" dirty="0" err="1" smtClean="0"/>
              <a:t>itelliTrace</a:t>
            </a:r>
            <a:r>
              <a:rPr lang="en-US" b="0" baseline="0" dirty="0" smtClean="0"/>
              <a:t>), number of users, </a:t>
            </a:r>
            <a:r>
              <a:rPr lang="en-US" b="0" baseline="0" dirty="0" err="1" smtClean="0"/>
              <a:t>etc</a:t>
            </a:r>
            <a:endParaRPr lang="en-US" b="0" baseline="0" dirty="0" smtClean="0"/>
          </a:p>
          <a:p>
            <a:pPr marL="171450" indent="-171450">
              <a:buFont typeface="Arial" pitchFamily="34" charset="0"/>
              <a:buChar char="•"/>
            </a:pPr>
            <a:r>
              <a:rPr lang="en-US" b="0" baseline="0" dirty="0" smtClean="0"/>
              <a:t>Might want to kill W3WP.EXE to begin a scenario.</a:t>
            </a:r>
          </a:p>
          <a:p>
            <a:pPr marL="0" indent="0">
              <a:buFont typeface="Arial" pitchFamily="34" charset="0"/>
              <a:buNone/>
            </a:pPr>
            <a:endParaRPr lang="en-US" b="0" baseline="0" dirty="0" smtClean="0"/>
          </a:p>
          <a:p>
            <a:pPr marL="0" indent="0">
              <a:buFont typeface="Arial" pitchFamily="34" charset="0"/>
              <a:buNone/>
            </a:pPr>
            <a:r>
              <a:rPr lang="en-US" b="1" baseline="0" dirty="0" smtClean="0"/>
              <a:t>Goals Set Before Analysis</a:t>
            </a:r>
          </a:p>
          <a:p>
            <a:pPr marL="171450" indent="-171450">
              <a:buFont typeface="Arial" pitchFamily="34" charset="0"/>
              <a:buChar char="•"/>
            </a:pPr>
            <a:r>
              <a:rPr lang="en-US" b="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Measurable Improvements</a:t>
            </a:r>
          </a:p>
          <a:p>
            <a:pPr marL="171450" indent="-171450">
              <a:buFont typeface="Arial" pitchFamily="34" charset="0"/>
              <a:buChar char="•"/>
            </a:pPr>
            <a:r>
              <a:rPr lang="en-US" b="0" baseline="0" dirty="0" smtClean="0"/>
              <a:t>This one is obvious, and it’s what the profiler we make helps you with. You could do “poor mans” profiling with </a:t>
            </a:r>
            <a:r>
              <a:rPr lang="en-US" b="0" baseline="0" dirty="0" err="1" smtClean="0"/>
              <a:t>System.Diagnostics.Stopwatch</a:t>
            </a:r>
            <a:r>
              <a:rPr lang="en-US" b="0" baseline="0" dirty="0" smtClean="0"/>
              <a:t> – or an actual stopwatch – it’s just important that you have some way of measuring. </a:t>
            </a:r>
          </a:p>
          <a:p>
            <a:pPr marL="171450" indent="-171450">
              <a:buFont typeface="Arial" pitchFamily="34" charset="0"/>
              <a:buChar char="•"/>
            </a:pPr>
            <a:endParaRPr lang="en-US" b="0" dirty="0" smtClean="0"/>
          </a:p>
          <a:p>
            <a:pPr marL="0" indent="0">
              <a:buFont typeface="Arial" pitchFamily="34" charset="0"/>
              <a:buNone/>
            </a:pPr>
            <a:r>
              <a:rPr lang="en-US" b="1" dirty="0" smtClean="0"/>
              <a:t>Descending Granularity </a:t>
            </a:r>
          </a:p>
          <a:p>
            <a:pPr marL="171450" indent="-171450">
              <a:buFont typeface="Arial" pitchFamily="34" charset="0"/>
              <a:buChar char="•"/>
            </a:pPr>
            <a:r>
              <a:rPr lang="en-US" b="0" dirty="0" smtClean="0"/>
              <a:t>Start with the biggest problems first and work your way to the smaller problems.</a:t>
            </a:r>
          </a:p>
          <a:p>
            <a:pPr marL="171450" indent="-171450">
              <a:buFont typeface="Arial" pitchFamily="34" charset="0"/>
              <a:buChar char="•"/>
            </a:pPr>
            <a:endParaRPr lang="en-US" b="0" dirty="0" smtClean="0"/>
          </a:p>
          <a:p>
            <a:pPr marL="0" indent="0">
              <a:buFont typeface="Arial" pitchFamily="34" charset="0"/>
              <a:buNone/>
            </a:pPr>
            <a:r>
              <a:rPr lang="en-US" b="1" dirty="0" smtClean="0"/>
              <a:t>Scenario Focused</a:t>
            </a:r>
          </a:p>
          <a:p>
            <a:pPr marL="171450" indent="-171450">
              <a:buFont typeface="Arial" pitchFamily="34" charset="0"/>
              <a:buChar char="•"/>
            </a:pPr>
            <a:r>
              <a:rPr lang="en-US" b="0" dirty="0" smtClean="0"/>
              <a:t>Do</a:t>
            </a:r>
            <a:r>
              <a:rPr lang="en-US" b="0"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baseline="0" dirty="0" smtClean="0"/>
              <a:t>Choose scenarios that are most likely to affect users the most.</a:t>
            </a:r>
            <a:endParaRPr lang="en-US" b="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apps have extra challenges because we need</a:t>
            </a:r>
            <a:r>
              <a:rPr lang="en-US" baseline="0" dirty="0" smtClean="0"/>
              <a:t> our users to both GET IT and USE IT</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Less</a:t>
            </a:r>
            <a:r>
              <a:rPr lang="en-US" baseline="0" dirty="0" smtClean="0"/>
              <a:t> (Items &amp; Bytes)</a:t>
            </a:r>
          </a:p>
          <a:p>
            <a:r>
              <a:rPr lang="en-US" baseline="0" dirty="0" smtClean="0"/>
              <a:t>Do it later (procrastinate)</a:t>
            </a:r>
          </a:p>
          <a:p>
            <a:r>
              <a:rPr lang="en-US" baseline="0" dirty="0" smtClean="0"/>
              <a:t>Do it sooner (anticipate)</a:t>
            </a:r>
          </a:p>
          <a:p>
            <a:endParaRPr lang="en-US" baseline="0" dirty="0" smtClean="0"/>
          </a:p>
          <a:p>
            <a:r>
              <a:rPr lang="en-US" baseline="0" dirty="0" smtClean="0"/>
              <a:t>Demo Network tab</a:t>
            </a:r>
          </a:p>
          <a:p>
            <a:endParaRPr lang="en-US" baseline="0" dirty="0" smtClean="0"/>
          </a:p>
          <a:p>
            <a:r>
              <a:rPr lang="en-US" baseline="0" dirty="0" smtClean="0"/>
              <a:t>If want to show off HAR, use HAR viewer: http://www.softwareishard.com/har/viewer/</a:t>
            </a:r>
            <a:endParaRPr lang="en-US" dirty="0" smtClean="0"/>
          </a:p>
          <a:p>
            <a:r>
              <a:rPr lang="en-US" baseline="0" dirty="0" smtClean="0"/>
              <a:t> THEN</a:t>
            </a:r>
          </a:p>
          <a:p>
            <a:endParaRPr lang="en-US" baseline="0" dirty="0" smtClean="0"/>
          </a:p>
          <a:p>
            <a:r>
              <a:rPr lang="en-US" baseline="0" dirty="0" smtClean="0"/>
              <a:t>Demo Audits, I have an Accessibility extension installed: https://chrome.google.com/webstore/detail/accessibility-developer-t/fpkknkljclfencbdbgkenhalefipecmb?hl=en</a:t>
            </a:r>
          </a:p>
          <a:p>
            <a:r>
              <a:rPr lang="en-US" baseline="0" dirty="0" smtClean="0"/>
              <a:t>And then </a:t>
            </a:r>
            <a:r>
              <a:rPr lang="en-US" baseline="0" dirty="0" err="1" smtClean="0"/>
              <a:t>PageSpeed</a:t>
            </a:r>
            <a:r>
              <a:rPr lang="en-US" baseline="0" dirty="0" smtClean="0"/>
              <a:t> is basically an Audits extension </a:t>
            </a:r>
          </a:p>
          <a:p>
            <a:endParaRPr lang="en-US" baseline="0" dirty="0" smtClean="0"/>
          </a:p>
          <a:p>
            <a:r>
              <a:rPr lang="en-US" baseline="0" dirty="0" smtClean="0"/>
              <a:t>Perhaps demo </a:t>
            </a:r>
            <a:r>
              <a:rPr lang="en-US" baseline="0" dirty="0" err="1" smtClean="0"/>
              <a:t>RedBot</a:t>
            </a:r>
            <a:r>
              <a:rPr lang="en-US" baseline="0" dirty="0" smtClean="0"/>
              <a:t> here too in order to show off caching headers</a:t>
            </a:r>
          </a:p>
          <a:p>
            <a:endParaRPr lang="en-US" baseline="0" dirty="0" smtClean="0"/>
          </a:p>
          <a:p>
            <a:r>
              <a:rPr lang="en-US" baseline="0" dirty="0" smtClean="0"/>
              <a:t>Image optimization demo</a:t>
            </a:r>
          </a:p>
          <a:p>
            <a:r>
              <a:rPr lang="en-US" baseline="0" dirty="0" smtClean="0"/>
              <a:t>Sprite demo</a:t>
            </a:r>
          </a:p>
          <a:p>
            <a:r>
              <a:rPr lang="en-US" baseline="0" dirty="0" err="1" smtClean="0"/>
              <a:t>HttpCaching</a:t>
            </a:r>
            <a:r>
              <a:rPr lang="en-US" baseline="0" dirty="0" smtClean="0"/>
              <a:t> demo</a:t>
            </a:r>
          </a:p>
          <a:p>
            <a:r>
              <a:rPr lang="en-US" baseline="0" dirty="0" err="1" smtClean="0"/>
              <a:t>HttpCompression</a:t>
            </a:r>
            <a:r>
              <a:rPr lang="en-US" baseline="0" dirty="0" smtClean="0"/>
              <a:t> demo</a:t>
            </a:r>
          </a:p>
          <a:p>
            <a:r>
              <a:rPr lang="en-US" baseline="0" dirty="0" smtClean="0"/>
              <a:t>Bundling demo</a:t>
            </a:r>
          </a:p>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do I demo this? If so how?</a:t>
            </a:r>
          </a:p>
          <a:p>
            <a:endParaRPr lang="en-US" dirty="0" smtClean="0"/>
          </a:p>
          <a:p>
            <a:r>
              <a:rPr lang="en-US" dirty="0" smtClean="0"/>
              <a:t>Use IE demo? http://ie.microsoft.com/testdrive/Performance/AsyncScripts/Default.html</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DNS </a:t>
            </a:r>
            <a:r>
              <a:rPr lang="en-US" dirty="0" err="1" smtClean="0"/>
              <a:t>prefetch</a:t>
            </a:r>
            <a:r>
              <a:rPr lang="en-US" baseline="0" dirty="0" smtClean="0"/>
              <a:t> works in all the newest versions of all browsers</a:t>
            </a:r>
          </a:p>
          <a:p>
            <a:r>
              <a:rPr lang="en-US" baseline="0" dirty="0" smtClean="0"/>
              <a:t>Test at prebrowsing.com</a:t>
            </a:r>
          </a:p>
          <a:p>
            <a:r>
              <a:rPr lang="en-US" baseline="0" dirty="0" err="1" smtClean="0"/>
              <a:t>Prefetches</a:t>
            </a:r>
            <a:r>
              <a:rPr lang="en-US" baseline="0" dirty="0" smtClean="0"/>
              <a:t> should be cacheable</a:t>
            </a:r>
          </a:p>
          <a:p>
            <a:endParaRPr lang="en-US" dirty="0" smtClean="0"/>
          </a:p>
          <a:p>
            <a:endParaRPr lang="en-US" dirty="0" smtClean="0"/>
          </a:p>
          <a:p>
            <a:r>
              <a:rPr lang="en-US" dirty="0" err="1" smtClean="0"/>
              <a:t>Prerender</a:t>
            </a:r>
            <a:r>
              <a:rPr lang="en-US" dirty="0" smtClean="0"/>
              <a:t> is like swapping in a hidden</a:t>
            </a:r>
            <a:r>
              <a:rPr lang="en-US" baseline="0" dirty="0" smtClean="0"/>
              <a:t> tab, so caching doesn’t matter. JS is executed but respects the </a:t>
            </a:r>
            <a:r>
              <a:rPr lang="en-US" baseline="0" dirty="0" err="1" smtClean="0"/>
              <a:t>pageVisiblity</a:t>
            </a:r>
            <a:r>
              <a:rPr lang="en-US" baseline="0" dirty="0" smtClean="0"/>
              <a:t> API. Don’t do this willy </a:t>
            </a:r>
            <a:r>
              <a:rPr lang="en-US" baseline="0" dirty="0" err="1" smtClean="0"/>
              <a:t>nilly</a:t>
            </a:r>
            <a:r>
              <a:rPr lang="en-US" baseline="0" dirty="0" smtClean="0"/>
              <a:t>. Chrome </a:t>
            </a:r>
            <a:r>
              <a:rPr lang="en-US" baseline="0" dirty="0" err="1" smtClean="0"/>
              <a:t>OmniBox</a:t>
            </a:r>
            <a:r>
              <a:rPr lang="en-US" baseline="0" dirty="0" smtClean="0"/>
              <a:t> uses this.</a:t>
            </a:r>
          </a:p>
          <a:p>
            <a:r>
              <a:rPr lang="en-US" dirty="0" smtClean="0"/>
              <a:t>chrome://net-internals/#prerender + http://prerender-test.appspot.com/ + task manager is a cool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http://www.dotnetperls.com/optimization</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35031869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2/10/2014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2/10/2014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2/10/2014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2/10/2014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2/10/2014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2/10/2014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2/10/2014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www.engineeringtime.com/" TargetMode="External"/><Relationship Id="rId13"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0.jpg"/><Relationship Id="rId12" Type="http://schemas.openxmlformats.org/officeDocument/2006/relationships/hyperlink" Target="http://shop.oreilly.com/product/9780596802806.do" TargetMode="External"/><Relationship Id="rId17" Type="http://schemas.openxmlformats.org/officeDocument/2006/relationships/image" Target="../media/image15.png"/><Relationship Id="rId2" Type="http://schemas.openxmlformats.org/officeDocument/2006/relationships/hyperlink" Target="http://stevesouders.com/hpws/" TargetMode="External"/><Relationship Id="rId16" Type="http://schemas.openxmlformats.org/officeDocument/2006/relationships/hyperlink" Target="http://www.html5rocks.com/" TargetMode="External"/><Relationship Id="rId1" Type="http://schemas.openxmlformats.org/officeDocument/2006/relationships/slideLayout" Target="../slideLayouts/slideLayout2.xml"/><Relationship Id="rId6" Type="http://schemas.openxmlformats.org/officeDocument/2006/relationships/hyperlink" Target="http://www.red-gate.com/community/books/practical-performance-profiling" TargetMode="External"/><Relationship Id="rId11" Type="http://schemas.openxmlformats.org/officeDocument/2006/relationships/image" Target="../media/image12.png"/><Relationship Id="rId5" Type="http://schemas.openxmlformats.org/officeDocument/2006/relationships/image" Target="../media/image9.jpeg"/><Relationship Id="rId15" Type="http://schemas.openxmlformats.org/officeDocument/2006/relationships/image" Target="../media/image14.png"/><Relationship Id="rId10" Type="http://schemas.openxmlformats.org/officeDocument/2006/relationships/hyperlink" Target="http://chimera.labs.oreilly.com/books/1230000000545/index.html" TargetMode="External"/><Relationship Id="rId4" Type="http://schemas.openxmlformats.org/officeDocument/2006/relationships/hyperlink" Target="http://stevesouders.com/efws/" TargetMode="External"/><Relationship Id="rId9" Type="http://schemas.openxmlformats.org/officeDocument/2006/relationships/image" Target="../media/image11.png"/><Relationship Id="rId14" Type="http://schemas.openxmlformats.org/officeDocument/2006/relationships/hyperlink" Target="http://jankfree.or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full-stack-web-perf"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Ants Profiler</a:t>
            </a:r>
          </a:p>
          <a:p>
            <a:r>
              <a:rPr lang="en-US" dirty="0" smtClean="0"/>
              <a:t>List of things to avoid</a:t>
            </a:r>
          </a:p>
          <a:p>
            <a:r>
              <a:rPr lang="en-US" dirty="0" smtClean="0"/>
              <a:t>ASP.NET tips</a:t>
            </a:r>
            <a:endParaRPr lang="en-US" dirty="0"/>
          </a:p>
          <a:p>
            <a:pPr lvl="1"/>
            <a:r>
              <a:rPr lang="en-US" dirty="0"/>
              <a:t>Remove unused View </a:t>
            </a:r>
            <a:r>
              <a:rPr lang="en-US" dirty="0" smtClean="0"/>
              <a:t>Engines</a:t>
            </a:r>
          </a:p>
          <a:p>
            <a:pPr lvl="1"/>
            <a:r>
              <a:rPr lang="en-US" dirty="0"/>
              <a:t>Avoid running sites in debug mode</a:t>
            </a:r>
          </a:p>
          <a:p>
            <a:pPr lvl="1"/>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1535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t>
            </a:r>
            <a:r>
              <a:rPr lang="en-US" dirty="0" err="1" smtClean="0"/>
              <a:t>Perf</a:t>
            </a:r>
            <a:r>
              <a:rPr lang="en-US" dirty="0" smtClean="0"/>
              <a:t> Patterns</a:t>
            </a:r>
            <a:endParaRPr lang="en-US" dirty="0"/>
          </a:p>
        </p:txBody>
      </p:sp>
      <p:sp>
        <p:nvSpPr>
          <p:cNvPr id="3" name="Content Placeholder 2"/>
          <p:cNvSpPr>
            <a:spLocks noGrp="1"/>
          </p:cNvSpPr>
          <p:nvPr>
            <p:ph sz="quarter" idx="13"/>
          </p:nvPr>
        </p:nvSpPr>
        <p:spPr/>
        <p:txBody>
          <a:bodyPr>
            <a:normAutofit fontScale="40000" lnSpcReduction="20000"/>
          </a:bodyPr>
          <a:lstStyle/>
          <a:p>
            <a:r>
              <a:rPr lang="en-US" dirty="0"/>
              <a:t>out of </a:t>
            </a:r>
            <a:r>
              <a:rPr lang="en-US" dirty="0" err="1"/>
              <a:t>proc</a:t>
            </a:r>
            <a:endParaRPr lang="en-US" dirty="0"/>
          </a:p>
          <a:p>
            <a:pPr lvl="1"/>
            <a:r>
              <a:rPr lang="en-US" sz="1900" dirty="0">
                <a:solidFill>
                  <a:schemeClr val="tx2">
                    <a:lumMod val="90000"/>
                    <a:lumOff val="10000"/>
                  </a:schemeClr>
                </a:solidFill>
              </a:rPr>
              <a:t>stay in process if possible</a:t>
            </a:r>
          </a:p>
          <a:p>
            <a:r>
              <a:rPr lang="en-US" dirty="0"/>
              <a:t>iterations</a:t>
            </a:r>
          </a:p>
          <a:p>
            <a:pPr lvl="1"/>
            <a:r>
              <a:rPr lang="en-US" sz="1900" dirty="0">
                <a:solidFill>
                  <a:schemeClr val="tx2">
                    <a:lumMod val="90000"/>
                    <a:lumOff val="10000"/>
                  </a:schemeClr>
                </a:solidFill>
              </a:rPr>
              <a:t>lowering hit count is usually easier</a:t>
            </a:r>
          </a:p>
          <a:p>
            <a:r>
              <a:rPr lang="en-US" dirty="0"/>
              <a:t>caching</a:t>
            </a:r>
          </a:p>
          <a:p>
            <a:pPr lvl="1"/>
            <a:r>
              <a:rPr lang="en-US" sz="1900" dirty="0">
                <a:solidFill>
                  <a:schemeClr val="tx2">
                    <a:lumMod val="90000"/>
                    <a:lumOff val="10000"/>
                  </a:schemeClr>
                </a:solidFill>
              </a:rPr>
              <a:t>don‘t do work if you don’t have to</a:t>
            </a:r>
          </a:p>
          <a:p>
            <a:r>
              <a:rPr lang="en-US" dirty="0"/>
              <a:t>streaming</a:t>
            </a:r>
          </a:p>
          <a:p>
            <a:pPr lvl="1"/>
            <a:r>
              <a:rPr lang="en-US" sz="1900" dirty="0">
                <a:solidFill>
                  <a:schemeClr val="tx2">
                    <a:lumMod val="90000"/>
                    <a:lumOff val="10000"/>
                  </a:schemeClr>
                </a:solidFill>
              </a:rPr>
              <a:t>loading large volumes of data at once is slow</a:t>
            </a:r>
          </a:p>
          <a:p>
            <a:r>
              <a:rPr lang="en-US" dirty="0"/>
              <a:t>concatenations</a:t>
            </a:r>
          </a:p>
          <a:p>
            <a:pPr lvl="1"/>
            <a:r>
              <a:rPr lang="en-US" sz="1900" dirty="0">
                <a:solidFill>
                  <a:schemeClr val="tx2">
                    <a:lumMod val="90000"/>
                    <a:lumOff val="10000"/>
                  </a:schemeClr>
                </a:solidFill>
              </a:rPr>
              <a:t>use string builder</a:t>
            </a:r>
          </a:p>
          <a:p>
            <a:r>
              <a:rPr lang="en-US" dirty="0"/>
              <a:t>exception management</a:t>
            </a:r>
          </a:p>
          <a:p>
            <a:pPr lvl="1"/>
            <a:r>
              <a:rPr lang="en-US" sz="1900" dirty="0">
                <a:solidFill>
                  <a:schemeClr val="tx2">
                    <a:lumMod val="90000"/>
                    <a:lumOff val="10000"/>
                  </a:schemeClr>
                </a:solidFill>
              </a:rPr>
              <a:t>exceptions should be exceptional</a:t>
            </a:r>
          </a:p>
          <a:p>
            <a:r>
              <a:rPr lang="en-US" dirty="0"/>
              <a:t>memory management</a:t>
            </a:r>
          </a:p>
          <a:p>
            <a:pPr lvl="1"/>
            <a:r>
              <a:rPr lang="en-US" sz="1900" dirty="0">
                <a:solidFill>
                  <a:schemeClr val="tx2">
                    <a:lumMod val="90000"/>
                    <a:lumOff val="10000"/>
                  </a:schemeClr>
                </a:solidFill>
              </a:rPr>
              <a:t>memory leaks cause issues too, but that’s another </a:t>
            </a:r>
            <a:r>
              <a:rPr lang="en-US" sz="1900" dirty="0" smtClean="0">
                <a:solidFill>
                  <a:schemeClr val="tx2">
                    <a:lumMod val="90000"/>
                    <a:lumOff val="10000"/>
                  </a:schemeClr>
                </a:solidFill>
              </a:rPr>
              <a:t>show</a:t>
            </a:r>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2">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a:t>
            </a:r>
            <a:r>
              <a:rPr lang="en-US" dirty="0" smtClean="0"/>
              <a:t>Index</a:t>
            </a:r>
          </a:p>
          <a:p>
            <a:r>
              <a:rPr lang="en-US" dirty="0" err="1" smtClean="0"/>
              <a:t>HttpArchive</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6"/>
          </p:cNvPr>
          <p:cNvPicPr>
            <a:picLocks noChangeAspect="1"/>
          </p:cNvPicPr>
          <p:nvPr/>
        </p:nvPicPr>
        <p:blipFill rotWithShape="1">
          <a:blip r:embed="rId7">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6"/>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3"/>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Profile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descending </a:t>
            </a:r>
            <a:r>
              <a:rPr lang="en-US" sz="3200" dirty="0"/>
              <a:t>granularity</a:t>
            </a:r>
          </a:p>
          <a:p>
            <a:pPr marL="457200" indent="-457200">
              <a:lnSpc>
                <a:spcPct val="200000"/>
              </a:lnSpc>
              <a:buFont typeface="+mj-lt"/>
              <a:buAutoNum type="arabicPeriod"/>
            </a:pPr>
            <a:r>
              <a:rPr lang="en-US" sz="3200" dirty="0" smtClean="0"/>
              <a:t> scenario focused</a:t>
            </a: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HTTP Caching</a:t>
            </a:r>
          </a:p>
          <a:p>
            <a:r>
              <a:rPr lang="en-US" dirty="0" smtClean="0"/>
              <a:t>Combine/Minify</a:t>
            </a:r>
          </a:p>
          <a:p>
            <a:r>
              <a:rPr lang="en-US" dirty="0" smtClean="0"/>
              <a:t>Compression</a:t>
            </a:r>
          </a:p>
          <a:p>
            <a:r>
              <a:rPr lang="en-US" dirty="0" err="1" smtClean="0"/>
              <a:t>ySlow</a:t>
            </a:r>
            <a:r>
              <a:rPr lang="en-US" dirty="0" smtClean="0"/>
              <a:t> Recommendations</a:t>
            </a:r>
          </a:p>
          <a:p>
            <a:r>
              <a:rPr lang="en-US" dirty="0" smtClean="0"/>
              <a:t>Image optimization</a:t>
            </a:r>
          </a:p>
          <a:p>
            <a:r>
              <a:rPr lang="en-US" dirty="0" err="1" smtClean="0"/>
              <a:t>Preresolve</a:t>
            </a:r>
            <a:r>
              <a:rPr lang="en-US" dirty="0" smtClean="0"/>
              <a:t>, </a:t>
            </a:r>
            <a:r>
              <a:rPr lang="en-US" dirty="0" err="1" smtClean="0"/>
              <a:t>Prerender</a:t>
            </a:r>
            <a:r>
              <a:rPr lang="en-US" dirty="0" smtClean="0"/>
              <a:t>, </a:t>
            </a:r>
            <a:r>
              <a:rPr lang="en-US" dirty="0" err="1" smtClean="0"/>
              <a:t>Prefetch</a:t>
            </a:r>
            <a:endParaRPr lang="en-US" dirty="0" smtClean="0"/>
          </a:p>
          <a:p>
            <a:r>
              <a:rPr lang="en-US" dirty="0" smtClean="0"/>
              <a:t>&lt;script </a:t>
            </a:r>
            <a:r>
              <a:rPr lang="en-US" dirty="0" err="1" smtClean="0"/>
              <a:t>async</a:t>
            </a:r>
            <a:r>
              <a:rPr lang="en-US" dirty="0" smtClean="0"/>
              <a:t>&gt; attribute – says I won’t </a:t>
            </a:r>
            <a:r>
              <a:rPr lang="en-US" dirty="0" err="1" smtClean="0"/>
              <a:t>doc.write</a:t>
            </a:r>
            <a:endParaRPr lang="en-US" dirty="0" smtClean="0"/>
          </a:p>
          <a:p>
            <a:r>
              <a:rPr lang="en-US" dirty="0" smtClean="0"/>
              <a:t>Stream/Flush HTML</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a:t>
            </a:r>
            <a:r>
              <a:rPr lang="en-US" cap="none" dirty="0" smtClean="0">
                <a:solidFill>
                  <a:schemeClr val="accent3"/>
                </a:solidFill>
                <a:latin typeface="Consolas" panose="020B0609020204030204" pitchFamily="49" charset="0"/>
                <a:cs typeface="Consolas" panose="020B0609020204030204" pitchFamily="49" charset="0"/>
              </a:rPr>
              <a:t>3rd-party.com/some.js</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3718</TotalTime>
  <Words>1778</Words>
  <Application>Microsoft Office PowerPoint</Application>
  <PresentationFormat>Widescreen</PresentationFormat>
  <Paragraphs>366</Paragraphs>
  <Slides>32</Slides>
  <Notes>23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Profile</vt:lpstr>
      <vt:lpstr>NETWORK</vt:lpstr>
      <vt:lpstr>Fixes</vt:lpstr>
      <vt:lpstr>&lt;script async&gt;</vt:lpstr>
      <vt:lpstr>prebrowsing</vt:lpstr>
      <vt:lpstr>Server</vt:lpstr>
      <vt:lpstr>Fixes</vt:lpstr>
      <vt:lpstr>.NET Perf Patterns</vt:lpstr>
      <vt:lpstr>Compute</vt:lpstr>
      <vt:lpstr>Fixes</vt:lpstr>
      <vt:lpstr>Render</vt:lpstr>
      <vt:lpstr>Fixes</vt:lpstr>
      <vt:lpstr>Notes</vt:lpstr>
      <vt:lpstr>Notes</vt:lpstr>
      <vt:lpstr>Notes</vt:lpstr>
      <vt:lpstr>Notes</vt:lpstr>
      <vt:lpstr>Notes</vt:lpstr>
      <vt:lpstr>Notes</vt:lpstr>
      <vt:lpstr>Notes</vt:lpstr>
      <vt:lpstr>Psychology</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143</cp:revision>
  <dcterms:created xsi:type="dcterms:W3CDTF">2014-01-28T15:39:00Z</dcterms:created>
  <dcterms:modified xsi:type="dcterms:W3CDTF">2014-02-11T00:18:20Z</dcterms:modified>
</cp:coreProperties>
</file>